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697" r:id="rId4"/>
  </p:sldMasterIdLst>
  <p:notesMasterIdLst>
    <p:notesMasterId r:id="rId26"/>
  </p:notesMasterIdLst>
  <p:sldIdLst>
    <p:sldId id="257" r:id="rId5"/>
    <p:sldId id="11688" r:id="rId6"/>
    <p:sldId id="11692" r:id="rId7"/>
    <p:sldId id="259" r:id="rId8"/>
    <p:sldId id="273" r:id="rId9"/>
    <p:sldId id="258" r:id="rId10"/>
    <p:sldId id="11652" r:id="rId11"/>
    <p:sldId id="11653" r:id="rId12"/>
    <p:sldId id="11684" r:id="rId13"/>
    <p:sldId id="7737" r:id="rId14"/>
    <p:sldId id="7743" r:id="rId15"/>
    <p:sldId id="7745" r:id="rId16"/>
    <p:sldId id="11650" r:id="rId17"/>
    <p:sldId id="11694" r:id="rId18"/>
    <p:sldId id="11655" r:id="rId19"/>
    <p:sldId id="11659" r:id="rId20"/>
    <p:sldId id="11693" r:id="rId21"/>
    <p:sldId id="11691" r:id="rId22"/>
    <p:sldId id="11689" r:id="rId23"/>
    <p:sldId id="11668" r:id="rId24"/>
    <p:sldId id="116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9" autoAdjust="0"/>
  </p:normalViewPr>
  <p:slideViewPr>
    <p:cSldViewPr snapToGrid="0">
      <p:cViewPr>
        <p:scale>
          <a:sx n="93" d="100"/>
          <a:sy n="93" d="100"/>
        </p:scale>
        <p:origin x="-7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xmlns="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6"/>
          <p:cNvSpPr/>
          <p:nvPr/>
        </p:nvSpPr>
        <p:spPr>
          <a:xfrm>
            <a:off x="-148402" y="-19677"/>
            <a:ext cx="12340402" cy="2505054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8505" tIns="34243" rIns="68505" bIns="3424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Calibri"/>
              <a:buNone/>
            </a:pPr>
            <a:endParaRPr sz="13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6"/>
          <p:cNvSpPr/>
          <p:nvPr/>
        </p:nvSpPr>
        <p:spPr>
          <a:xfrm>
            <a:off x="-148402" y="-19677"/>
            <a:ext cx="12351698" cy="2200988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68505" tIns="34243" rIns="68505" bIns="3424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Calibri"/>
              <a:buNone/>
            </a:pPr>
            <a:endParaRPr sz="13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22844" y="-19678"/>
            <a:ext cx="12180453" cy="190096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txBody>
          <a:bodyPr spcFirstLastPara="1" wrap="square" lIns="68505" tIns="34243" rIns="68505" bIns="3424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Calibri"/>
              <a:buNone/>
            </a:pPr>
            <a:endParaRPr sz="13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6"/>
          <p:cNvGrpSpPr/>
          <p:nvPr/>
        </p:nvGrpSpPr>
        <p:grpSpPr>
          <a:xfrm>
            <a:off x="-1680715" y="-2489755"/>
            <a:ext cx="5228756" cy="5235395"/>
            <a:chOff x="-594360" y="-1325880"/>
            <a:chExt cx="4175760" cy="4175760"/>
          </a:xfrm>
        </p:grpSpPr>
        <p:sp>
          <p:nvSpPr>
            <p:cNvPr id="15" name="Google Shape;15;p26"/>
            <p:cNvSpPr/>
            <p:nvPr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13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6"/>
            <p:cNvSpPr/>
            <p:nvPr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13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6"/>
            <p:cNvSpPr/>
            <p:nvPr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13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Google Shape;18;p26" descr="A group of children's toy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46769" y="4411670"/>
            <a:ext cx="7469318" cy="25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037" y="2828544"/>
            <a:ext cx="3052274" cy="386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6"/>
          <p:cNvGrpSpPr/>
          <p:nvPr/>
        </p:nvGrpSpPr>
        <p:grpSpPr>
          <a:xfrm>
            <a:off x="3522031" y="2737634"/>
            <a:ext cx="7469318" cy="1335101"/>
            <a:chOff x="3808070" y="2560320"/>
            <a:chExt cx="9971734" cy="1780134"/>
          </a:xfrm>
        </p:grpSpPr>
        <p:sp>
          <p:nvSpPr>
            <p:cNvPr id="21" name="Google Shape;21;p26"/>
            <p:cNvSpPr/>
            <p:nvPr/>
          </p:nvSpPr>
          <p:spPr>
            <a:xfrm>
              <a:off x="3808070" y="2560320"/>
              <a:ext cx="9971734" cy="1780134"/>
            </a:xfrm>
            <a:prstGeom prst="roundRect">
              <a:avLst>
                <a:gd name="adj" fmla="val 16667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13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6"/>
            <p:cNvSpPr/>
            <p:nvPr/>
          </p:nvSpPr>
          <p:spPr>
            <a:xfrm>
              <a:off x="3925074" y="2560320"/>
              <a:ext cx="9669710" cy="1625088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Calibri"/>
                <a:buNone/>
              </a:pPr>
              <a:endParaRPr sz="13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Google Shape;23;p26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1852" y="127942"/>
            <a:ext cx="1281986" cy="162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2184" y="-19679"/>
            <a:ext cx="5233322" cy="10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08603" y="-102582"/>
            <a:ext cx="3228586" cy="176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76328" y="331628"/>
            <a:ext cx="4804062" cy="2309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406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27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29" name="Google Shape;29;p27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2D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7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E5B8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7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" name="Google Shape;32;p27"/>
          <p:cNvPicPr preferRelativeResize="0"/>
          <p:nvPr/>
        </p:nvPicPr>
        <p:blipFill rotWithShape="1">
          <a:blip r:embed="rId2">
            <a:alphaModFix/>
          </a:blip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7" descr="Ảnh có chứa văn bản, bánh xe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36" y="21431"/>
            <a:ext cx="11841250" cy="5928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73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28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36" name="Google Shape;36;p28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2D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8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E5B8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" name="Google Shape;39;p28"/>
          <p:cNvPicPr preferRelativeResize="0"/>
          <p:nvPr/>
        </p:nvPicPr>
        <p:blipFill rotWithShape="1">
          <a:blip r:embed="rId2">
            <a:alphaModFix/>
          </a:blip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749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9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8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29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3" name="Google Shape;43;p29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2D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9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E5B8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9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2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279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800"/>
            </a:lvl3pPr>
            <a:lvl4pPr marL="1371416" indent="0" algn="ctr">
              <a:buNone/>
              <a:defRPr sz="1600"/>
            </a:lvl4pPr>
            <a:lvl5pPr marL="1828555" indent="0" algn="ctr">
              <a:buNone/>
              <a:defRPr sz="1600"/>
            </a:lvl5pPr>
            <a:lvl6pPr marL="2285693" indent="0" algn="ctr">
              <a:buNone/>
              <a:defRPr sz="1600"/>
            </a:lvl6pPr>
            <a:lvl7pPr marL="2742832" indent="0" algn="ctr">
              <a:buNone/>
              <a:defRPr sz="1600"/>
            </a:lvl7pPr>
            <a:lvl8pPr marL="3199971" indent="0" algn="ctr">
              <a:buNone/>
              <a:defRPr sz="1600"/>
            </a:lvl8pPr>
            <a:lvl9pPr marL="36571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>
              <a:buClr>
                <a:srgbClr val="000000"/>
              </a:buClr>
              <a:buFont typeface="Arial"/>
              <a:buNone/>
            </a:pPr>
            <a:fld id="{87AB5942-7125-42D2-B1D3-D0E04004C621}" type="datetimeFigureOut">
              <a:rPr lang="en-US" sz="10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9/19/2022</a:t>
            </a:fld>
            <a:endParaRPr lang="en-US" sz="1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0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>
              <a:buClr>
                <a:srgbClr val="000000"/>
              </a:buClr>
              <a:buFont typeface="Arial"/>
              <a:buNone/>
            </a:pPr>
            <a:fld id="{51DF818E-AA15-4E80-B9D9-EE33E88E0EF9}" type="slidenum">
              <a:rPr lang="en-US" sz="10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0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484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0D7C1-3F2F-4060-91C0-B082A1CFB9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E7BB6-8914-4FA8-AC07-B0AB53DDB6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05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3A467-0933-44CF-B034-075B256300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D794B-A48B-429D-B6B1-C9B7D928A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5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EA3EF-D287-415F-AB5A-3D547B0768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0F861-AACB-41BA-9134-EC809C71EE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494C8-F1A5-469A-83E6-9F82F28017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A488D-3838-467D-97E3-CB536ECAC7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9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853FE-1996-4D43-AAAB-06159BCA06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EE9CF-B181-4B93-B0AA-9924DFBB6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10949-E14C-43FF-BD1D-F3A931AF68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FB905-4CB6-46E9-A652-0B65122E56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DFF89-A9D7-45D3-A6F0-DD6B35AD8A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5CBBA-9629-4CC6-9BC3-2B24330F2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84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25A0C-6070-48A0-AC85-1AA8EB860A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65CB2-F668-46D9-8747-BCA00BFDD5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18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AC54-44D1-4B84-A860-03D2881CEE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52ACC-9623-4188-838A-19E4011A6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03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E7532-27B5-448A-89FF-80212508E8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08A0B-BA85-4B04-85A2-6BF5D66239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7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9F7AE-9D1B-41B5-B823-C4E1400E87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14FE2-42D9-45A6-B174-009CF541AD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8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522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0D9B2F-9980-4B4C-B55B-229345E624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71C113-753D-4924-AF67-EF76266D7F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786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3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51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17.svg"/><Relationship Id="rId10" Type="http://schemas.openxmlformats.org/officeDocument/2006/relationships/image" Target="../media/image36.jpe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7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3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17.svg"/><Relationship Id="rId10" Type="http://schemas.openxmlformats.org/officeDocument/2006/relationships/image" Target="../media/image36.jpe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D459C-99DD-4515-8F50-ECF99760948B}"/>
              </a:ext>
            </a:extLst>
          </p:cNvPr>
          <p:cNvSpPr txBox="1"/>
          <p:nvPr/>
        </p:nvSpPr>
        <p:spPr>
          <a:xfrm>
            <a:off x="3222609" y="2834727"/>
            <a:ext cx="608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 6 – </a:t>
            </a:r>
            <a:r>
              <a:rPr lang="en-US" sz="4000" dirty="0" err="1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 3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Luyện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tập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: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Từ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ngữ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chỉ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hoạt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UTM A&amp;S Graceland" panose="02040603050506020204" pitchFamily="18" charset="0"/>
                <a:cs typeface="Pattaya" panose="00000500000000000000" pitchFamily="2" charset="-34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&amp;S Graceland" panose="02040603050506020204" pitchFamily="18" charset="0"/>
                <a:cs typeface="Pattaya" panose="00000500000000000000" pitchFamily="2" charset="-34"/>
              </a:rPr>
              <a:t>động</a:t>
            </a:r>
            <a:endParaRPr lang="en-US" sz="4000" dirty="0">
              <a:solidFill>
                <a:srgbClr val="FF0000"/>
              </a:solidFill>
              <a:latin typeface="UTM A&amp;S Graceland" panose="0204060305050602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xmlns="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xmlns="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xmlns="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xmlns="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xmlns="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xmlns="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xmlns="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xmlns="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xmlns="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xmlns="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xmlns="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xmlns="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xmlns="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xmlns="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xmlns="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xmlns="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111250" y="233464"/>
            <a:ext cx="9969500" cy="959416"/>
          </a:xfrm>
          <a:prstGeom prst="roundRect">
            <a:avLst/>
          </a:prstGeom>
          <a:solidFill>
            <a:srgbClr val="FFBC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39"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ctr" defTabSz="609539"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ctr" defTabSz="609539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OpenSans"/>
              </a:rPr>
            </a:b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290903" y="1643583"/>
            <a:ext cx="11503829" cy="2862322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2060"/>
                </a:solidFill>
                <a:latin typeface="Calibri"/>
              </a:rPr>
              <a:t>    </a:t>
            </a:r>
            <a:r>
              <a:rPr lang="vi-VN" altLang="en-US" sz="3600" dirty="0" smtClean="0">
                <a:solidFill>
                  <a:srgbClr val="002060"/>
                </a:solidFill>
                <a:latin typeface="Arial"/>
              </a:rPr>
              <a:t>Ngày Chủ nhật, mẹ 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/>
              </a:rPr>
              <a:t>đi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ra</a:t>
            </a:r>
            <a:r>
              <a:rPr lang="vi-VN" altLang="en-US" sz="3600" dirty="0" smtClean="0">
                <a:solidFill>
                  <a:srgbClr val="002060"/>
                </a:solidFill>
                <a:latin typeface="Arial"/>
              </a:rPr>
              <a:t> chợ mua thức ăn. Nam 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/>
              </a:rPr>
              <a:t>vào/xuống</a:t>
            </a:r>
            <a:r>
              <a:rPr lang="vi-VN" altLang="en-US" sz="3600" dirty="0" smtClean="0">
                <a:solidFill>
                  <a:srgbClr val="FF0000"/>
                </a:solidFill>
                <a:latin typeface="Arial"/>
              </a:rPr>
              <a:t> </a:t>
            </a:r>
            <a:r>
              <a:rPr lang="vi-VN" altLang="en-US" sz="3600" dirty="0" smtClean="0">
                <a:solidFill>
                  <a:srgbClr val="002060"/>
                </a:solidFill>
                <a:latin typeface="Arial"/>
              </a:rPr>
              <a:t>bếp giúp mẹ. Nam nhặt rau, còn mẹ rửa cá và thái thịt. Rồi mẹ bắt đầu nấu nướng,</a:t>
            </a:r>
            <a:r>
              <a:rPr lang="en-US" altLang="en-US" sz="36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Calibri"/>
                <a:cs typeface="Times New Roman" pitchFamily="18" charset="0"/>
              </a:rPr>
              <a:t>mẹ</a:t>
            </a:r>
            <a:r>
              <a:rPr lang="en-US" altLang="en-US" sz="36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/>
              </a:rPr>
              <a:t>kho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nướng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luộc</a:t>
            </a:r>
            <a:r>
              <a:rPr lang="vi-VN" altLang="en-US" sz="3600" dirty="0" smtClean="0">
                <a:solidFill>
                  <a:srgbClr val="002060"/>
                </a:solidFill>
                <a:latin typeface="Arial"/>
              </a:rPr>
              <a:t> cá, 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luộc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/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/>
                <a:cs typeface="Times New Roman" pitchFamily="18" charset="0"/>
              </a:rPr>
              <a:t>xào</a:t>
            </a:r>
            <a:r>
              <a:rPr lang="vi-VN" altLang="en-US" sz="3600" dirty="0" smtClean="0">
                <a:solidFill>
                  <a:srgbClr val="002060"/>
                </a:solidFill>
                <a:latin typeface="Arial"/>
              </a:rPr>
              <a:t> rau, 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/>
              </a:rPr>
              <a:t>luộc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/>
              </a:rPr>
              <a:t>/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/>
                <a:cs typeface="Times New Roman" pitchFamily="18" charset="0"/>
              </a:rPr>
              <a:t>kho</a:t>
            </a:r>
            <a:r>
              <a:rPr lang="en-US" altLang="en-US" sz="36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nướng</a:t>
            </a:r>
            <a:r>
              <a:rPr lang="vi-VN" altLang="en-US" sz="3600" dirty="0" smtClean="0">
                <a:solidFill>
                  <a:srgbClr val="002060"/>
                </a:solidFill>
                <a:latin typeface="Arial"/>
              </a:rPr>
              <a:t> thịt. Chẳng mấy chốc, gian bếp đã thơm lừng mùi thức ăn.</a:t>
            </a:r>
            <a:endParaRPr lang="en-US" altLang="en-US" sz="3600" dirty="0" smtClean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1510" name="Picture 2" descr="Ngày Của Mẹ Là Mẹ Làm Bánh Trong Bếp Hình ảnh | Định dạng hình ảnh PSD  401393465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16" y="3833902"/>
            <a:ext cx="3103851" cy="310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57243" y="1758647"/>
            <a:ext cx="1329183" cy="42068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8382" y="2225527"/>
            <a:ext cx="2363056" cy="550309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904" y="3354989"/>
            <a:ext cx="3397518" cy="53160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391" y="3354989"/>
            <a:ext cx="1771490" cy="53160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14505" y="3346357"/>
            <a:ext cx="3465828" cy="53160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3124034" y="1333923"/>
            <a:ext cx="62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xmlns="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xmlns="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xmlns="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xmlns="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xmlns="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111250" y="233464"/>
            <a:ext cx="9969500" cy="959416"/>
          </a:xfrm>
          <a:prstGeom prst="roundRect">
            <a:avLst/>
          </a:prstGeom>
          <a:solidFill>
            <a:srgbClr val="FFBC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39"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ctr" defTabSz="609539"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ctr" defTabSz="609539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OpenSans"/>
              </a:rPr>
            </a:b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290903" y="1643583"/>
            <a:ext cx="11503829" cy="2862322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2060"/>
                </a:solidFill>
                <a:latin typeface="+mj-lt"/>
              </a:rPr>
              <a:t>    </a:t>
            </a:r>
            <a:r>
              <a:rPr lang="vi-VN" altLang="en-US" sz="3600" dirty="0" smtClean="0">
                <a:solidFill>
                  <a:srgbClr val="002060"/>
                </a:solidFill>
                <a:latin typeface="+mn-lt"/>
              </a:rPr>
              <a:t>Ngày Chủ nhật, mẹ </a:t>
            </a:r>
            <a:r>
              <a:rPr lang="vi-VN" altLang="en-US" sz="3600" b="1" dirty="0" smtClean="0">
                <a:solidFill>
                  <a:srgbClr val="FF0000"/>
                </a:solidFill>
                <a:latin typeface="+mn-lt"/>
              </a:rPr>
              <a:t>đi</a:t>
            </a:r>
            <a:r>
              <a:rPr lang="en-US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ra</a:t>
            </a:r>
            <a:r>
              <a:rPr lang="vi-VN" altLang="en-US" sz="3600" dirty="0" smtClean="0">
                <a:solidFill>
                  <a:srgbClr val="002060"/>
                </a:solidFill>
                <a:latin typeface="+mn-lt"/>
              </a:rPr>
              <a:t> chợ mua thức ăn. Nam </a:t>
            </a:r>
            <a:r>
              <a:rPr lang="vi-VN" altLang="en-US" sz="3600" b="1" dirty="0" smtClean="0">
                <a:solidFill>
                  <a:srgbClr val="FF0000"/>
                </a:solidFill>
                <a:latin typeface="+mn-lt"/>
              </a:rPr>
              <a:t>vào/xuống</a:t>
            </a:r>
            <a:r>
              <a:rPr lang="vi-VN" altLang="en-US" sz="3600" dirty="0" smtClean="0">
                <a:solidFill>
                  <a:srgbClr val="FF0000"/>
                </a:solidFill>
                <a:latin typeface="+mn-lt"/>
              </a:rPr>
              <a:t> </a:t>
            </a:r>
            <a:r>
              <a:rPr lang="vi-VN" altLang="en-US" sz="3600" dirty="0" smtClean="0">
                <a:solidFill>
                  <a:srgbClr val="002060"/>
                </a:solidFill>
                <a:latin typeface="+mn-lt"/>
              </a:rPr>
              <a:t>bếp giúp mẹ. Nam nhặt rau, còn mẹ rửa cá và thái thịt. Rồi mẹ bắt đầu nấu nướng,</a:t>
            </a:r>
            <a:r>
              <a:rPr lang="en-US" altLang="en-US" sz="3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mẹ</a:t>
            </a:r>
            <a:r>
              <a:rPr lang="en-US" altLang="en-US" sz="3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FF0000"/>
                </a:solidFill>
                <a:latin typeface="+mn-lt"/>
              </a:rPr>
              <a:t>kho</a:t>
            </a:r>
            <a:r>
              <a:rPr lang="en-US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nướng</a:t>
            </a:r>
            <a:r>
              <a:rPr lang="en-US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luộc</a:t>
            </a:r>
            <a:r>
              <a:rPr lang="vi-VN" altLang="en-US" sz="3600" dirty="0" smtClean="0">
                <a:solidFill>
                  <a:srgbClr val="002060"/>
                </a:solidFill>
                <a:latin typeface="+mn-lt"/>
              </a:rPr>
              <a:t> cá, 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luộc</a:t>
            </a:r>
            <a:r>
              <a:rPr lang="en-US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/</a:t>
            </a:r>
            <a:r>
              <a:rPr lang="vi-VN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xào</a:t>
            </a:r>
            <a:r>
              <a:rPr lang="vi-VN" altLang="en-US" sz="3600" dirty="0" smtClean="0">
                <a:solidFill>
                  <a:srgbClr val="002060"/>
                </a:solidFill>
                <a:latin typeface="+mn-lt"/>
              </a:rPr>
              <a:t> rau, </a:t>
            </a:r>
            <a:r>
              <a:rPr lang="vi-VN" altLang="en-US" sz="3600" b="1" dirty="0" smtClean="0">
                <a:solidFill>
                  <a:srgbClr val="FF0000"/>
                </a:solidFill>
                <a:latin typeface="+mn-lt"/>
              </a:rPr>
              <a:t>luộc</a:t>
            </a:r>
            <a:r>
              <a:rPr lang="en-US" altLang="en-US" sz="3600" b="1" dirty="0" smtClean="0">
                <a:solidFill>
                  <a:srgbClr val="FF0000"/>
                </a:solidFill>
                <a:latin typeface="+mn-lt"/>
              </a:rPr>
              <a:t>/</a:t>
            </a:r>
            <a:r>
              <a:rPr lang="vi-VN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kho</a:t>
            </a:r>
            <a:r>
              <a:rPr lang="en-US" altLang="en-US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nướng</a:t>
            </a:r>
            <a:r>
              <a:rPr lang="vi-VN" altLang="en-US" sz="3600" dirty="0" smtClean="0">
                <a:solidFill>
                  <a:srgbClr val="002060"/>
                </a:solidFill>
                <a:latin typeface="+mn-lt"/>
              </a:rPr>
              <a:t> thịt. Chẳng mấy chốc, gian bếp đã thơm lừng mùi thức ăn.</a:t>
            </a:r>
            <a:endParaRPr lang="en-US" altLang="en-US" sz="36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1510" name="Picture 2" descr="Ngày Của Mẹ Là Mẹ Làm Bánh Trong Bếp Hình ảnh | Định dạng hình ảnh PSD  401393465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16" y="3833902"/>
            <a:ext cx="3103851" cy="310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57243" y="1758647"/>
            <a:ext cx="1329183" cy="42068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8382" y="2225527"/>
            <a:ext cx="2363056" cy="550309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904" y="3354989"/>
            <a:ext cx="3397518" cy="53160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391" y="3354989"/>
            <a:ext cx="1771490" cy="53160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14505" y="3302295"/>
            <a:ext cx="3465828" cy="531607"/>
          </a:xfrm>
          <a:prstGeom prst="rect">
            <a:avLst/>
          </a:prstGeom>
          <a:solidFill>
            <a:srgbClr val="0070C0"/>
          </a:solidFill>
          <a:ln>
            <a:solidFill>
              <a:srgbClr val="FD8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98B7DA5-FF14-4007-AE08-01868909DB6B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xmlns="" id="{A392B090-5465-425B-8DE7-5F2FD26A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F202E4D-BC52-4C98-8D8A-F7D78A89692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49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3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xmlns="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1AE60F-65DC-4843-BF43-8359EF0C5760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0D824B-8846-4504-94A2-7BC7A5B6DDBB}"/>
              </a:ext>
            </a:extLst>
          </p:cNvPr>
          <p:cNvGrpSpPr/>
          <p:nvPr/>
        </p:nvGrpSpPr>
        <p:grpSpPr>
          <a:xfrm>
            <a:off x="1933576" y="129986"/>
            <a:ext cx="8104946" cy="4576709"/>
            <a:chOff x="1936266" y="1295400"/>
            <a:chExt cx="2616000" cy="182880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xmlns="" id="{A024567E-8249-407E-B6AB-9BB8CEC4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FB1272C-8B59-405E-B5DC-29FA28EBD4F3}"/>
                </a:ext>
              </a:extLst>
            </p:cNvPr>
            <p:cNvSpPr txBox="1"/>
            <p:nvPr/>
          </p:nvSpPr>
          <p:spPr>
            <a:xfrm>
              <a:off x="2056730" y="1727917"/>
              <a:ext cx="1975678" cy="77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xmlns="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860" y="3307885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-3251" y="2587"/>
            <a:ext cx="1219163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4626" y="255793"/>
            <a:ext cx="10755917" cy="6151805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xmlns="" id="{7F8F3850-059A-425D-A833-AFD488FF7AF3}"/>
              </a:ext>
            </a:extLst>
          </p:cNvPr>
          <p:cNvSpPr/>
          <p:nvPr/>
        </p:nvSpPr>
        <p:spPr>
          <a:xfrm>
            <a:off x="3414659" y="605005"/>
            <a:ext cx="5355815" cy="736856"/>
          </a:xfrm>
          <a:prstGeom prst="flowChartTerminator">
            <a:avLst/>
          </a:prstGeom>
          <a:solidFill>
            <a:srgbClr val="EFF5FB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16" tIns="45708" rIns="91416" bIns="45708" rtlCol="0" anchor="ctr"/>
          <a:lstStyle/>
          <a:p>
            <a:pPr algn="ctr" defTabSz="914154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+mj-lt"/>
                <a:cs typeface="#9Slide03 Arima Madurai ExtraBo" panose="00000900000000000000" pitchFamily="2" charset="0"/>
                <a:sym typeface="Arial"/>
              </a:rPr>
              <a:t>đạt</a:t>
            </a:r>
            <a:endParaRPr lang="en-US" sz="4400" b="1" kern="0" dirty="0">
              <a:solidFill>
                <a:srgbClr val="002060"/>
              </a:solidFill>
              <a:latin typeface="+mj-lt"/>
              <a:cs typeface="#9Slide03 Arima Madurai ExtraBo" panose="00000900000000000000" pitchFamily="2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D45D70-BF16-405B-871F-CA45656E5F3B}"/>
              </a:ext>
            </a:extLst>
          </p:cNvPr>
          <p:cNvGrpSpPr/>
          <p:nvPr/>
        </p:nvGrpSpPr>
        <p:grpSpPr>
          <a:xfrm>
            <a:off x="1200651" y="1456181"/>
            <a:ext cx="9995396" cy="1758410"/>
            <a:chOff x="887951" y="413357"/>
            <a:chExt cx="9995396" cy="175841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xmlns="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2B4FDD4-2861-4472-9607-00D2E10B1D1A}"/>
                </a:ext>
              </a:extLst>
            </p:cNvPr>
            <p:cNvSpPr txBox="1"/>
            <p:nvPr/>
          </p:nvSpPr>
          <p:spPr>
            <a:xfrm>
              <a:off x="2103528" y="979951"/>
              <a:ext cx="8779819" cy="119181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solidFill>
                    <a:srgbClr val="002060"/>
                  </a:solidFill>
                </a:rPr>
                <a:t>Mở rộng vốn từ về từ chỉ hoạt động liên quan đến việc nấu </a:t>
              </a:r>
              <a:r>
                <a:rPr lang="nl-NL" sz="3200" dirty="0" smtClean="0">
                  <a:solidFill>
                    <a:srgbClr val="002060"/>
                  </a:solidFill>
                </a:rPr>
                <a:t>ăn.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xmlns="" id="{DC03A7B5-C74A-467F-AFE6-F6541FC41C13}"/>
              </a:ext>
            </a:extLst>
          </p:cNvPr>
          <p:cNvSpPr/>
          <p:nvPr/>
        </p:nvSpPr>
        <p:spPr>
          <a:xfrm>
            <a:off x="2404396" y="3331695"/>
            <a:ext cx="8779819" cy="119178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lIns="91416" tIns="45708" rIns="91416" bIns="45708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</a:rPr>
              <a:t>Mở rộng vốn từ, nâng cao kiến thức về các từ chỉ hoạt </a:t>
            </a:r>
            <a:r>
              <a:rPr lang="nl-NL" sz="3200" dirty="0" smtClean="0">
                <a:solidFill>
                  <a:srgbClr val="002060"/>
                </a:solidFill>
              </a:rPr>
              <a:t>động.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49" y="2914103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58" y="4416658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B4FDD4-2861-4472-9607-00D2E10B1D1A}"/>
              </a:ext>
            </a:extLst>
          </p:cNvPr>
          <p:cNvSpPr txBox="1"/>
          <p:nvPr/>
        </p:nvSpPr>
        <p:spPr>
          <a:xfrm>
            <a:off x="2416230" y="4836577"/>
            <a:ext cx="8779819" cy="64695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lIns="91416" tIns="45708" rIns="91416" bIns="45708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nl-NL" sz="3200" dirty="0">
                <a:solidFill>
                  <a:srgbClr val="002060"/>
                </a:solidFill>
              </a:rPr>
              <a:t>Biết sử dụng các từ chỉ hoạt động để tạo </a:t>
            </a:r>
            <a:r>
              <a:rPr lang="nl-NL" sz="3200" dirty="0" smtClean="0">
                <a:solidFill>
                  <a:srgbClr val="002060"/>
                </a:solidFill>
              </a:rPr>
              <a:t>câu.</a:t>
            </a:r>
            <a:endParaRPr lang="en-US" sz="3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013247">
            <a:off x="390147" y="555925"/>
            <a:ext cx="2447139" cy="8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8ECA1E-158C-408A-B312-27C844A30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894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933488" cy="858903"/>
            <a:chOff x="1466025" y="1120642"/>
            <a:chExt cx="3842113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7FA1D58-49E6-4ABC-AA9F-45DF863C4CEE}"/>
                </a:ext>
              </a:extLst>
            </p:cNvPr>
            <p:cNvSpPr txBox="1"/>
            <p:nvPr/>
          </p:nvSpPr>
          <p:spPr>
            <a:xfrm>
              <a:off x="1466025" y="1120642"/>
              <a:ext cx="38421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xmlns="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xmlns="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xmlns="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4E6DE52-A9DC-44A9-B7FB-4948B2522D96}"/>
              </a:ext>
            </a:extLst>
          </p:cNvPr>
          <p:cNvGrpSpPr/>
          <p:nvPr/>
        </p:nvGrpSpPr>
        <p:grpSpPr>
          <a:xfrm>
            <a:off x="1304926" y="1077629"/>
            <a:ext cx="8389040" cy="1938992"/>
            <a:chOff x="1466025" y="1120642"/>
            <a:chExt cx="3575897" cy="193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CBA7324-17D4-4883-9595-F7625747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6F6F514-DD7D-444F-B026-7F63DF516040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F396E8C-203B-4D1C-9260-08DE3EF2189C}"/>
              </a:ext>
            </a:extLst>
          </p:cNvPr>
          <p:cNvGrpSpPr/>
          <p:nvPr/>
        </p:nvGrpSpPr>
        <p:grpSpPr>
          <a:xfrm>
            <a:off x="1023730" y="251880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269C0D9-2ACD-4390-B8BF-2B48C1335673}"/>
              </a:ext>
            </a:extLst>
          </p:cNvPr>
          <p:cNvGrpSpPr/>
          <p:nvPr/>
        </p:nvGrpSpPr>
        <p:grpSpPr>
          <a:xfrm>
            <a:off x="1180376" y="4695472"/>
            <a:ext cx="10649674" cy="1323439"/>
            <a:chOff x="1198341" y="1120642"/>
            <a:chExt cx="4546380" cy="13234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pt-BR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cá: </a:t>
              </a: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xmlns="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xmlns="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xmlns="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xmlns="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xmlns="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xmlns="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318</Words>
  <Application>Microsoft Office PowerPoint</Application>
  <PresentationFormat>Custom</PresentationFormat>
  <Paragraphs>76</Paragraphs>
  <Slides>21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47</cp:revision>
  <dcterms:created xsi:type="dcterms:W3CDTF">2022-06-14T08:15:55Z</dcterms:created>
  <dcterms:modified xsi:type="dcterms:W3CDTF">2022-09-19T04:48:59Z</dcterms:modified>
</cp:coreProperties>
</file>